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1" r:id="rId5"/>
    <p:sldId id="272" r:id="rId6"/>
    <p:sldId id="259" r:id="rId7"/>
    <p:sldId id="267" r:id="rId8"/>
    <p:sldId id="268" r:id="rId9"/>
    <p:sldId id="262" r:id="rId10"/>
    <p:sldId id="270" r:id="rId11"/>
    <p:sldId id="264" r:id="rId12"/>
    <p:sldId id="265" r:id="rId13"/>
    <p:sldId id="266" r:id="rId14"/>
    <p:sldId id="26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eg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10" Type="http://schemas.microsoft.com/office/2007/relationships/hdphoto" Target="../media/hdphoto10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.ca/pdfs/flyer/Conference.pdf" TargetMode="External"/><Relationship Id="rId2" Type="http://schemas.openxmlformats.org/officeDocument/2006/relationships/hyperlink" Target="http://www.ikea.com/ca/en/catalog/products/202667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libaba.com/product-detail/Stackable-conference-chairs_1717557211.html" TargetMode="External"/><Relationship Id="rId4" Type="http://schemas.openxmlformats.org/officeDocument/2006/relationships/hyperlink" Target="http://www.bestbuy.ca/en-CA/product/apple-apple-imac-21-5-4th-gen-intel-core-i5-2-7ghz-computer-me086ll-a-english-me086ll-a/10218580.aspx?path=bd53f18fd08cd489b63fc82735869fe7en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-830858"/>
            <a:ext cx="10058400" cy="3566160"/>
          </a:xfrm>
        </p:spPr>
        <p:txBody>
          <a:bodyPr/>
          <a:lstStyle/>
          <a:p>
            <a:r>
              <a:rPr lang="en-CA" dirty="0" smtClean="0"/>
              <a:t>Emmanuel College Room 107 Redesign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434485"/>
            <a:ext cx="10058400" cy="1143000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Project 113 – Final 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3257" y="4125686"/>
            <a:ext cx="10135194" cy="215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00051" y="2982686"/>
            <a:ext cx="10058400" cy="315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CA" i="1" dirty="0" smtClean="0"/>
              <a:t>Background: </a:t>
            </a:r>
            <a:r>
              <a:rPr lang="en-CA" dirty="0" err="1" smtClean="0">
                <a:solidFill>
                  <a:srgbClr val="C00000"/>
                </a:solidFill>
              </a:rPr>
              <a:t>Daanial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zafar</a:t>
            </a:r>
            <a:endParaRPr lang="en-CA" dirty="0" smtClean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CA" i="1" dirty="0" smtClean="0"/>
              <a:t>Functions/Objectives: </a:t>
            </a:r>
            <a:r>
              <a:rPr lang="en-CA" dirty="0" err="1" smtClean="0">
                <a:solidFill>
                  <a:srgbClr val="C00000"/>
                </a:solidFill>
              </a:rPr>
              <a:t>Daanial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zafar</a:t>
            </a:r>
            <a:endParaRPr lang="en-CA" dirty="0" smtClean="0">
              <a:solidFill>
                <a:srgbClr val="C00000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CA" i="1" dirty="0" smtClean="0"/>
              <a:t>Credible Decision making methods: </a:t>
            </a:r>
            <a:r>
              <a:rPr lang="en-CA" dirty="0" smtClean="0">
                <a:solidFill>
                  <a:srgbClr val="C00000"/>
                </a:solidFill>
              </a:rPr>
              <a:t>Carl </a:t>
            </a:r>
            <a:r>
              <a:rPr lang="en-CA" dirty="0" err="1">
                <a:solidFill>
                  <a:srgbClr val="C00000"/>
                </a:solidFill>
              </a:rPr>
              <a:t>lamoureux</a:t>
            </a:r>
            <a:endParaRPr lang="en-CA" dirty="0">
              <a:solidFill>
                <a:srgbClr val="C00000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CA" i="1" dirty="0" smtClean="0"/>
              <a:t>Proposed Design Changes: </a:t>
            </a:r>
            <a:r>
              <a:rPr lang="en-CA" dirty="0" err="1">
                <a:solidFill>
                  <a:srgbClr val="C00000"/>
                </a:solidFill>
              </a:rPr>
              <a:t>Prasanna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>
                <a:solidFill>
                  <a:srgbClr val="C00000"/>
                </a:solidFill>
              </a:rPr>
              <a:t>thuraisingam</a:t>
            </a:r>
            <a:endParaRPr lang="en-CA" dirty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CA" i="1" dirty="0" smtClean="0"/>
              <a:t>New design satisfies functions/objectives:</a:t>
            </a:r>
            <a:r>
              <a:rPr lang="en-CA" dirty="0" smtClean="0"/>
              <a:t> </a:t>
            </a:r>
            <a:r>
              <a:rPr lang="en-CA" dirty="0" smtClean="0">
                <a:solidFill>
                  <a:srgbClr val="C00000"/>
                </a:solidFill>
              </a:rPr>
              <a:t>Michael song</a:t>
            </a:r>
          </a:p>
          <a:p>
            <a:pPr marL="457200" indent="-457200">
              <a:buAutoNum type="arabicPeriod"/>
            </a:pPr>
            <a:r>
              <a:rPr lang="en-CA" i="1" dirty="0" smtClean="0"/>
              <a:t>Life Cycle analysis: </a:t>
            </a:r>
            <a:r>
              <a:rPr lang="en-CA" dirty="0" err="1" smtClean="0">
                <a:solidFill>
                  <a:srgbClr val="C00000"/>
                </a:solidFill>
              </a:rPr>
              <a:t>Anmol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singh</a:t>
            </a:r>
            <a:endParaRPr lang="en-CA" dirty="0" smtClean="0">
              <a:solidFill>
                <a:srgbClr val="C00000"/>
              </a:solidFill>
            </a:endParaRPr>
          </a:p>
          <a:p>
            <a:pPr marL="457200" indent="-457200">
              <a:buAutoNum type="arabicPeriod"/>
            </a:pPr>
            <a:r>
              <a:rPr lang="en-CA" i="1" dirty="0" smtClean="0"/>
              <a:t>Economics analysis: </a:t>
            </a:r>
            <a:r>
              <a:rPr lang="en-CA" dirty="0" err="1" smtClean="0">
                <a:solidFill>
                  <a:srgbClr val="C00000"/>
                </a:solidFill>
              </a:rPr>
              <a:t>Anmol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singh</a:t>
            </a:r>
            <a:endParaRPr lang="en-CA" dirty="0" smtClean="0">
              <a:solidFill>
                <a:srgbClr val="C00000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CA" i="1" dirty="0" smtClean="0"/>
              <a:t>Human </a:t>
            </a:r>
            <a:r>
              <a:rPr lang="en-CA" i="1" dirty="0" err="1" smtClean="0"/>
              <a:t>factorsanalysis</a:t>
            </a:r>
            <a:r>
              <a:rPr lang="en-CA" i="1" dirty="0" smtClean="0"/>
              <a:t>: </a:t>
            </a:r>
            <a:r>
              <a:rPr lang="en-CA" dirty="0" err="1">
                <a:solidFill>
                  <a:srgbClr val="C00000"/>
                </a:solidFill>
              </a:rPr>
              <a:t>Prasanna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thuraisingam</a:t>
            </a:r>
            <a:endParaRPr lang="en-CA" dirty="0" smtClean="0">
              <a:solidFill>
                <a:srgbClr val="C00000"/>
              </a:solidFill>
            </a:endParaRPr>
          </a:p>
          <a:p>
            <a:endParaRPr lang="en-CA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1</a:t>
            </a:r>
            <a:r>
              <a:rPr lang="en-CA" dirty="0" smtClean="0">
                <a:solidFill>
                  <a:schemeClr val="bg1"/>
                </a:solidFill>
              </a:rPr>
              <a:t>.</a:t>
            </a:r>
            <a:endParaRPr lang="en-CA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Home\Desktop\Captu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133601"/>
            <a:ext cx="25908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31Af2CRb-k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1" b="20889"/>
          <a:stretch/>
        </p:blipFill>
        <p:spPr bwMode="auto">
          <a:xfrm>
            <a:off x="4495800" y="2362200"/>
            <a:ext cx="283602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-store.walmart.ca/images/Large/396/915/1396915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26" y="1752600"/>
            <a:ext cx="3047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Economics Analysis:</a:t>
            </a:r>
            <a:br>
              <a:rPr lang="en-US" dirty="0" smtClean="0"/>
            </a:br>
            <a:r>
              <a:rPr lang="en-US" dirty="0" smtClean="0"/>
              <a:t>Balancing Cost, Comfort and Flexibility</a:t>
            </a:r>
            <a:endParaRPr lang="en-US" dirty="0"/>
          </a:p>
        </p:txBody>
      </p:sp>
      <p:pic>
        <p:nvPicPr>
          <p:cNvPr id="2050" name="Picture 2" descr="C:\Users\Home\Desktop\Captur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08" t="9411" r="19103" b="9339"/>
          <a:stretch/>
        </p:blipFill>
        <p:spPr bwMode="auto">
          <a:xfrm>
            <a:off x="1828801" y="2014538"/>
            <a:ext cx="199103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ome\Desktop\Capture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8722" r="10549" b="10921"/>
          <a:stretch/>
        </p:blipFill>
        <p:spPr bwMode="auto">
          <a:xfrm>
            <a:off x="7840979" y="2057400"/>
            <a:ext cx="2819401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1" y="485713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$41.99/piece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0600" y="485713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$209.99/piece</a:t>
            </a:r>
          </a:p>
        </p:txBody>
      </p:sp>
      <p:pic>
        <p:nvPicPr>
          <p:cNvPr id="1026" name="Picture 2" descr="Staples Earlswood Big &amp; Tall Chair, Black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470" y="2133600"/>
            <a:ext cx="2650330" cy="26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20100" y="48571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$58/piece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6275" y="4857136"/>
            <a:ext cx="1828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$79.99/piece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10400" y="3124200"/>
            <a:ext cx="1066800" cy="60960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62400" y="2933699"/>
            <a:ext cx="914400" cy="914400"/>
            <a:chOff x="2438400" y="2933699"/>
            <a:chExt cx="914400" cy="914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895600" y="2933699"/>
              <a:ext cx="0" cy="914400"/>
            </a:xfrm>
            <a:prstGeom prst="line">
              <a:avLst/>
            </a:prstGeom>
            <a:ln w="762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895600" y="2933699"/>
              <a:ext cx="0" cy="914400"/>
            </a:xfrm>
            <a:prstGeom prst="line">
              <a:avLst/>
            </a:prstGeom>
            <a:ln w="762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785360" y="484346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$199.99/piece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21039" y="4857136"/>
            <a:ext cx="164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$178/piece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10.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Anmol</a:t>
            </a:r>
            <a:r>
              <a:rPr lang="en-CA" dirty="0" smtClean="0">
                <a:solidFill>
                  <a:schemeClr val="bg1"/>
                </a:solidFill>
              </a:rPr>
              <a:t> Singh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280" y="5940329"/>
            <a:ext cx="130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[1][2][3][4]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585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7" grpId="0"/>
      <p:bldP spid="7" grpId="1"/>
      <p:bldP spid="9" grpId="0" animBg="1"/>
      <p:bldP spid="9" grpId="1" animBg="1"/>
      <p:bldP spid="17" grpId="0"/>
      <p:bldP spid="17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Human Factor Analysis:</a:t>
            </a:r>
            <a:br>
              <a:rPr lang="en-CA" dirty="0" smtClean="0"/>
            </a:br>
            <a:r>
              <a:rPr lang="en-CA" dirty="0" smtClean="0"/>
              <a:t>Physical – </a:t>
            </a:r>
            <a:r>
              <a:rPr lang="en-CA" dirty="0" smtClean="0"/>
              <a:t>Proportions and </a:t>
            </a:r>
            <a:r>
              <a:rPr lang="en-CA" dirty="0" smtClean="0"/>
              <a:t>Dimensions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141" y="1845734"/>
            <a:ext cx="6234678" cy="4338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Prasanna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Thuraisingam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41282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Human Factor Analysis: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97279" y="1026532"/>
            <a:ext cx="10058400" cy="821266"/>
          </a:xfrm>
        </p:spPr>
        <p:txBody>
          <a:bodyPr>
            <a:normAutofit fontScale="92500"/>
          </a:bodyPr>
          <a:lstStyle/>
          <a:p>
            <a:r>
              <a:rPr lang="en-CA" sz="4800" dirty="0" smtClean="0">
                <a:latin typeface="+mj-lt"/>
              </a:rPr>
              <a:t>Psychological – Productivity in Workspace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12.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Prasanna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Thuraisingam</a:t>
            </a:r>
            <a:endParaRPr lang="en-CA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jangrue.com/wp-content/uploads/2013/06/clean-workspace-drawer-table-lamp-home-office-deco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2" y="2000198"/>
            <a:ext cx="6223452" cy="387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ciencebuzz.org/sites/default/files/images/215%20messy.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86" y="2000198"/>
            <a:ext cx="5195660" cy="389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2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Human Factor Analysis:</a:t>
            </a:r>
            <a:br>
              <a:rPr lang="en-CA" dirty="0"/>
            </a:br>
            <a:r>
              <a:rPr lang="en-CA" dirty="0" smtClean="0"/>
              <a:t>Psychological - Power to the Speaker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583" y="1845734"/>
            <a:ext cx="7251794" cy="4446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Prasanna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Thuraisingam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13.</a:t>
            </a:r>
          </a:p>
        </p:txBody>
      </p:sp>
      <p:sp>
        <p:nvSpPr>
          <p:cNvPr id="4" name="Oval 3"/>
          <p:cNvSpPr/>
          <p:nvPr/>
        </p:nvSpPr>
        <p:spPr>
          <a:xfrm>
            <a:off x="5059679" y="2514601"/>
            <a:ext cx="1959429" cy="1201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018314" y="3701143"/>
            <a:ext cx="751115" cy="1426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93871" y="3824275"/>
            <a:ext cx="506186" cy="1619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379573" y="3824275"/>
            <a:ext cx="423998" cy="1712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91572" y="3671361"/>
            <a:ext cx="463120" cy="1508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4" idx="3"/>
          </p:cNvCxnSpPr>
          <p:nvPr/>
        </p:nvCxnSpPr>
        <p:spPr>
          <a:xfrm flipV="1">
            <a:off x="5056312" y="3539975"/>
            <a:ext cx="290319" cy="498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898827" y="3466673"/>
            <a:ext cx="199845" cy="402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109203" y="3824275"/>
            <a:ext cx="30612" cy="16658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Engineering decision making methods provide design credibility: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Functional decomposition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Objective comparison graph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Weighted decision matrix</a:t>
            </a:r>
          </a:p>
          <a:p>
            <a:pPr marL="0" indent="0">
              <a:buNone/>
            </a:pPr>
            <a:r>
              <a:rPr lang="en-CA" dirty="0" smtClean="0"/>
              <a:t>Analyses show balance between client wants and FOCs:</a:t>
            </a:r>
          </a:p>
          <a:p>
            <a:pPr marL="201168" lvl="1" indent="0">
              <a:buNone/>
            </a:pPr>
            <a:endParaRPr lang="en-CA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Life Cycle: Design balances comfort with </a:t>
            </a:r>
            <a:r>
              <a:rPr lang="en-CA" dirty="0"/>
              <a:t>environmental sustainability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Human Factors: Design balances ergonomics with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Economics: Design balances minimal cost with quality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Daanial</a:t>
            </a:r>
            <a:r>
              <a:rPr lang="en-CA" dirty="0" smtClean="0">
                <a:solidFill>
                  <a:schemeClr val="bg1"/>
                </a:solidFill>
              </a:rPr>
              <a:t> Zafar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54908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14.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9460" y="5540876"/>
            <a:ext cx="1062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Industry recognized analytical techniques provide credibility to a design proposal.</a:t>
            </a:r>
            <a:endParaRPr lang="en-C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002972"/>
            <a:ext cx="8229600" cy="3886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[1] </a:t>
            </a:r>
            <a:r>
              <a:rPr lang="en-US" i="1" dirty="0" smtClean="0"/>
              <a:t>LEDARE LED bulb E26, globe opal white</a:t>
            </a:r>
            <a:r>
              <a:rPr lang="en-US" dirty="0" smtClean="0"/>
              <a:t> [Online] Available: </a:t>
            </a:r>
            <a:r>
              <a:rPr lang="en-US" u="sng" dirty="0" smtClean="0">
                <a:hlinkClick r:id="rId2"/>
              </a:rPr>
              <a:t>http://www.ikea.com/ca/en/catalog/products/20266744/</a:t>
            </a:r>
            <a:endParaRPr lang="en-US" u="sng" dirty="0" smtClean="0"/>
          </a:p>
          <a:p>
            <a:r>
              <a:rPr lang="en-US" dirty="0" smtClean="0"/>
              <a:t>[2</a:t>
            </a:r>
            <a:r>
              <a:rPr lang="en-US" i="1" dirty="0" smtClean="0"/>
              <a:t>] Conference Tables</a:t>
            </a:r>
            <a:r>
              <a:rPr lang="en-US" dirty="0" smtClean="0"/>
              <a:t> [Online] Available: </a:t>
            </a:r>
            <a:r>
              <a:rPr lang="en-US" u="sng" dirty="0" smtClean="0">
                <a:hlinkClick r:id="rId3"/>
              </a:rPr>
              <a:t>http://www.source.ca/pdfs/flyer/Conference.pdf</a:t>
            </a:r>
            <a:endParaRPr lang="en-US" dirty="0" smtClean="0"/>
          </a:p>
          <a:p>
            <a:r>
              <a:rPr lang="en-US" dirty="0" smtClean="0"/>
              <a:t>[3] </a:t>
            </a:r>
            <a:r>
              <a:rPr lang="en-US" i="1" dirty="0" smtClean="0"/>
              <a:t>Apple iMac 21.5" 4th Gen Intel Core i5 2.7GHz Computer (ME086LL/A) - English </a:t>
            </a:r>
            <a:r>
              <a:rPr lang="en-US" dirty="0" smtClean="0"/>
              <a:t>[Online] Available: </a:t>
            </a:r>
            <a:r>
              <a:rPr lang="en-US" u="sng" dirty="0" smtClean="0">
                <a:hlinkClick r:id="rId4"/>
              </a:rPr>
              <a:t>http://www.bestbuy.ca/en-CA/product/apple-apple-imac-21-5-4th-gen-intel-core-i5-2-7ghz-computer-me086ll-a-english-me086ll-a/10218580.aspx?path=bd53f18fd08cd489b63fc82735869fe7en02</a:t>
            </a:r>
            <a:endParaRPr lang="en-US" dirty="0" smtClean="0"/>
          </a:p>
          <a:p>
            <a:r>
              <a:rPr lang="en-US" dirty="0" smtClean="0"/>
              <a:t>[4] </a:t>
            </a:r>
            <a:r>
              <a:rPr lang="en-US" i="1" dirty="0" smtClean="0"/>
              <a:t>Stackable Conference Chairs</a:t>
            </a:r>
            <a:r>
              <a:rPr lang="en-US" dirty="0" smtClean="0"/>
              <a:t> [Online] Available: </a:t>
            </a:r>
            <a:r>
              <a:rPr lang="en-US" u="sng" dirty="0" smtClean="0">
                <a:hlinkClick r:id="rId5"/>
              </a:rPr>
              <a:t>http://www.alibaba.com/product-detail/Stackable-conference-chairs_1717557211.html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Background, Context and Problem 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5" y="1846263"/>
            <a:ext cx="5363633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36" y="1846587"/>
            <a:ext cx="5363201" cy="4022401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Daanial</a:t>
            </a:r>
            <a:r>
              <a:rPr lang="en-CA" dirty="0" smtClean="0">
                <a:solidFill>
                  <a:schemeClr val="bg1"/>
                </a:solidFill>
              </a:rPr>
              <a:t> Zafar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88988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Functions and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3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1" u="sng" dirty="0" smtClean="0"/>
              <a:t>Functions:</a:t>
            </a:r>
            <a:endParaRPr lang="en-CA" u="sng" dirty="0" smtClean="0"/>
          </a:p>
          <a:p>
            <a:pPr algn="just"/>
            <a:r>
              <a:rPr lang="en-CA" dirty="0" smtClean="0"/>
              <a:t>The design shall be a multifunctional room that facilitates: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CA" dirty="0" smtClean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dirty="0" smtClean="0"/>
              <a:t>Common Space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CA" dirty="0" smtClean="0"/>
              <a:t>Privatized Office Space</a:t>
            </a:r>
          </a:p>
          <a:p>
            <a:pPr marL="0" indent="0" algn="just">
              <a:buNone/>
            </a:pPr>
            <a:r>
              <a:rPr lang="en-CA" b="1" u="sng" dirty="0" smtClean="0"/>
              <a:t>Objectives: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CA" dirty="0"/>
              <a:t>The room should be used for all activities outlined by the client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CA" dirty="0"/>
              <a:t>The room should accommodate all 20 staff members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CA" dirty="0"/>
              <a:t>The cost should not exceed the budget of $40 000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CA" dirty="0"/>
              <a:t>Office space should meet the Ontario Health and Safety Guidelines concerning Workspace Ergonomics</a:t>
            </a:r>
          </a:p>
          <a:p>
            <a:pPr marL="457200" indent="-457200" algn="just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Daanial</a:t>
            </a:r>
            <a:r>
              <a:rPr lang="en-CA" dirty="0" smtClean="0">
                <a:solidFill>
                  <a:schemeClr val="bg1"/>
                </a:solidFill>
              </a:rPr>
              <a:t> Zafar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3</a:t>
            </a:r>
            <a:r>
              <a:rPr lang="en-CA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493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Credible Decision Making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328" y="2079428"/>
            <a:ext cx="3464088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 smtClean="0"/>
              <a:t>Functional Decomposition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Private Workspace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Separate Office Space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Room Division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Multimedia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Common Space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Lighting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Objective Comparison Graph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Top 5 designs = 5 conceptual designs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smtClean="0"/>
              <a:t>Weighted Decision Matrix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Determined proposed design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Carl </a:t>
            </a:r>
            <a:r>
              <a:rPr lang="en-CA" dirty="0" err="1" smtClean="0">
                <a:solidFill>
                  <a:schemeClr val="bg1"/>
                </a:solidFill>
              </a:rPr>
              <a:t>Lamoureux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4</a:t>
            </a:r>
            <a:r>
              <a:rPr lang="en-CA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5736" y="2679475"/>
            <a:ext cx="4207001" cy="2823266"/>
          </a:xfrm>
          <a:prstGeom prst="rect">
            <a:avLst/>
          </a:prstGeom>
        </p:spPr>
      </p:pic>
      <p:pic>
        <p:nvPicPr>
          <p:cNvPr id="8" name="Picture 2" descr="V-split layo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8103" y="2191871"/>
            <a:ext cx="4585308" cy="3823188"/>
          </a:xfrm>
          <a:prstGeom prst="rect">
            <a:avLst/>
          </a:prstGeom>
          <a:noFill/>
        </p:spPr>
      </p:pic>
      <p:pic>
        <p:nvPicPr>
          <p:cNvPr id="9" name="Picture 6" descr="Room design 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9545" y="2198015"/>
            <a:ext cx="5930150" cy="3812820"/>
          </a:xfrm>
          <a:prstGeom prst="rect">
            <a:avLst/>
          </a:prstGeom>
          <a:noFill/>
        </p:spPr>
      </p:pic>
      <p:pic>
        <p:nvPicPr>
          <p:cNvPr id="10" name="Picture 8" descr="CDS Design_anmo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51612" y="2142565"/>
            <a:ext cx="6082553" cy="3853117"/>
          </a:xfrm>
          <a:prstGeom prst="rect">
            <a:avLst/>
          </a:prstGeom>
          <a:noFill/>
        </p:spPr>
      </p:pic>
      <p:pic>
        <p:nvPicPr>
          <p:cNvPr id="11" name="Picture 4" descr="https://lh6.googleusercontent.com/vq98UJMhEGr888Yp_0MOe6iQug8pvLZ4pCEXcb-J3tHVtrpkC5S7bx5PgE5h7qkJtOA5nKlND5bZ9YBuwVu6KPtCjiQYiwXVXiL5u3r6ebrBdTFE00LzXq_q05EZNFImE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85446" y="2151528"/>
            <a:ext cx="6565832" cy="3859306"/>
          </a:xfrm>
          <a:prstGeom prst="rect">
            <a:avLst/>
          </a:prstGeom>
          <a:noFill/>
        </p:spPr>
      </p:pic>
      <p:pic>
        <p:nvPicPr>
          <p:cNvPr id="12" name="Picture 10" descr="https://lh6.googleusercontent.com/twVwzz2rqJGT0x4LnjiCjDPK1PX6rsAAEuZ34BUC5zLbwmVDy5FJT8CfEGM5sueWiH5sYV58rgKXZ3VUVR3CofRY6hzr-nAhP6gcSrXF8_nVb9-Ma4JLtjhKrCYyo7WtM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6786" y="1976716"/>
            <a:ext cx="5481918" cy="4129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4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874" y="1095153"/>
            <a:ext cx="11824390" cy="1297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Carl </a:t>
            </a:r>
            <a:r>
              <a:rPr lang="en-CA" dirty="0" err="1" smtClean="0">
                <a:solidFill>
                  <a:schemeClr val="bg1"/>
                </a:solidFill>
              </a:rPr>
              <a:t>Lamoureux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5.</a:t>
            </a:r>
          </a:p>
        </p:txBody>
      </p:sp>
      <p:pic>
        <p:nvPicPr>
          <p:cNvPr id="9" name="Picture 10" descr="https://lh6.googleusercontent.com/twVwzz2rqJGT0x4LnjiCjDPK1PX6rsAAEuZ34BUC5zLbwmVDy5FJT8CfEGM5sueWiH5sYV58rgKXZ3VUVR3CofRY6hzr-nAhP6gcSrXF8_nVb9-Ma4JLtjhKrCYyo7WtM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994" l="0" r="100000"/>
                    </a14:imgEffect>
                  </a14:imgLayer>
                </a14:imgProps>
              </a:ext>
            </a:extLst>
          </a:blip>
          <a:srcRect l="6269" t="3096" r="17302" b="7783"/>
          <a:stretch/>
        </p:blipFill>
        <p:spPr bwMode="auto">
          <a:xfrm>
            <a:off x="8396968" y="98655"/>
            <a:ext cx="3635828" cy="3290167"/>
          </a:xfrm>
          <a:prstGeom prst="rect">
            <a:avLst/>
          </a:prstGeom>
          <a:noFill/>
        </p:spPr>
      </p:pic>
      <p:pic>
        <p:nvPicPr>
          <p:cNvPr id="11" name="Picture 4" descr="https://lh6.googleusercontent.com/vq98UJMhEGr888Yp_0MOe6iQug8pvLZ4pCEXcb-J3tHVtrpkC5S7bx5PgE5h7qkJtOA5nKlND5bZ9YBuwVu6KPtCjiQYiwXVXiL5u3r6ebrBdTFE00LzXq_q05EZNFIm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58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5117" y="3597199"/>
            <a:ext cx="3248204" cy="2463811"/>
          </a:xfrm>
          <a:prstGeom prst="rect">
            <a:avLst/>
          </a:prstGeom>
          <a:noFill/>
        </p:spPr>
      </p:pic>
      <p:pic>
        <p:nvPicPr>
          <p:cNvPr id="12" name="Picture 8" descr="CDS Design_anmo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11068" y="3579551"/>
            <a:ext cx="3662883" cy="2570878"/>
          </a:xfrm>
          <a:prstGeom prst="rect">
            <a:avLst/>
          </a:prstGeom>
          <a:noFill/>
        </p:spPr>
      </p:pic>
      <p:pic>
        <p:nvPicPr>
          <p:cNvPr id="13" name="Picture 6" descr="Room design 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99" l="0" r="89912">
                        <a14:foregroundMark x1="45397" y1="4242" x2="59142" y2="26061"/>
                        <a14:foregroundMark x1="66330" y1="84444" x2="14124" y2="62626"/>
                        <a14:foregroundMark x1="13619" y1="57576" x2="30139" y2="13535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473168" y="3579551"/>
            <a:ext cx="4778549" cy="3180450"/>
          </a:xfrm>
          <a:prstGeom prst="rect">
            <a:avLst/>
          </a:prstGeom>
          <a:noFill/>
        </p:spPr>
      </p:pic>
      <p:pic>
        <p:nvPicPr>
          <p:cNvPr id="14" name="Picture 2" descr="V-split layout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9810" l="0" r="89921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67717" y="3387783"/>
            <a:ext cx="3896472" cy="3248843"/>
          </a:xfrm>
          <a:prstGeom prst="rect">
            <a:avLst/>
          </a:prstGeom>
          <a:noFill/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46780"/>
              </p:ext>
            </p:extLst>
          </p:nvPr>
        </p:nvGraphicFramePr>
        <p:xfrm>
          <a:off x="118018" y="107284"/>
          <a:ext cx="7962726" cy="3240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5429"/>
                <a:gridCol w="841200"/>
                <a:gridCol w="1192862"/>
                <a:gridCol w="1310600"/>
                <a:gridCol w="979851"/>
                <a:gridCol w="1118502"/>
                <a:gridCol w="844282"/>
              </a:tblGrid>
              <a:tr h="92451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 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Weight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60/40 Split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Second Level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V - Split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Rectangle &amp; Squares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Octagon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36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Flexibility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27%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70%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50%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40%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60%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40%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77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# of People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23%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40%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60%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20%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40%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30%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36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Cost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15%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65%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30%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40%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25%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774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OHSG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50%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70%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40%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50%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30%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36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 smtClean="0">
                          <a:solidFill>
                            <a:schemeClr val="bg1"/>
                          </a:solidFill>
                          <a:effectLst/>
                        </a:rPr>
                        <a:t>TOTALS:</a:t>
                      </a:r>
                      <a:endParaRPr lang="en-CA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/>
                        </a:rPr>
                        <a:t>100%</a:t>
                      </a:r>
                      <a:endParaRPr lang="en-CA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>
                            <a:glow rad="228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42.85%</a:t>
                      </a:r>
                      <a:endParaRPr lang="en-CA" sz="1600" b="1" dirty="0">
                        <a:solidFill>
                          <a:srgbClr val="FF0000"/>
                        </a:solidFill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/>
                        </a:rPr>
                        <a:t>37.30%</a:t>
                      </a:r>
                      <a:endParaRPr lang="en-CA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/>
                        </a:rPr>
                        <a:t>23.9%</a:t>
                      </a:r>
                      <a:endParaRPr lang="en-CA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/>
                        </a:rPr>
                        <a:t>36.40%</a:t>
                      </a:r>
                      <a:endParaRPr lang="en-CA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b="1" dirty="0">
                          <a:solidFill>
                            <a:srgbClr val="FF0000"/>
                          </a:solidFill>
                          <a:effectLst/>
                        </a:rPr>
                        <a:t>24.45%</a:t>
                      </a:r>
                      <a:endParaRPr lang="en-CA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62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Design Changes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Original design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 smtClean="0"/>
              <a:t>Final design</a:t>
            </a:r>
            <a:endParaRPr lang="en-CA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Prasanna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  <a:r>
              <a:rPr lang="en-CA" dirty="0" err="1" smtClean="0">
                <a:solidFill>
                  <a:schemeClr val="bg1"/>
                </a:solidFill>
              </a:rPr>
              <a:t>Thuraisingam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6</a:t>
            </a:r>
            <a:r>
              <a:rPr lang="en-CA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8" name="Picture 4" descr="https://lh6.googleusercontent.com/aAqnxw5dnsJ2Sai5c6VU98xFh26KCyyHK1jchglWPZqu0u4pk0NcXBJqerxZws5QmKBlBMxDovtI237JIP6yoNRxsUekKD4kKLfo6RzswGf-U5Z6m5UJom54dp6AsF0oXg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33"/>
          <a:stretch/>
        </p:blipFill>
        <p:spPr bwMode="auto">
          <a:xfrm>
            <a:off x="6217920" y="2471070"/>
            <a:ext cx="4937760" cy="37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https://lh4.googleusercontent.com/0j6rA8bm3jmm8ZCW0k55gc4hXnEkQ-1gOU-XnJHtrFdFGQzztZhk4QeSrkfkZSGHfzKacZKngDEQFtd8u-UxE_n8GFZCZU8JPPRm_-sCF4UyKlFc0whHuc1yMchazejV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36" y="2331584"/>
            <a:ext cx="5228350" cy="39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Design Satisfies Functions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The design will have two components: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Common Area:</a:t>
            </a:r>
          </a:p>
          <a:p>
            <a:pPr marL="749808" lvl="1" indent="-457200"/>
            <a:r>
              <a:rPr lang="en-CA" dirty="0" smtClean="0"/>
              <a:t>Receptions</a:t>
            </a:r>
          </a:p>
          <a:p>
            <a:pPr marL="749808" lvl="1" indent="-457200"/>
            <a:r>
              <a:rPr lang="en-CA" dirty="0" smtClean="0"/>
              <a:t>Meetings</a:t>
            </a:r>
          </a:p>
          <a:p>
            <a:pPr marL="0" indent="0">
              <a:buNone/>
            </a:pPr>
            <a:r>
              <a:rPr lang="en-CA" i="1" dirty="0" smtClean="0"/>
              <a:t>Modular furniture facilitates space for reception as well as hosts meetings.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CA" b="1" dirty="0"/>
              <a:t>Privatized Office Space:</a:t>
            </a:r>
          </a:p>
          <a:p>
            <a:pPr marL="0" indent="0">
              <a:buNone/>
            </a:pPr>
            <a:r>
              <a:rPr lang="en-CA" i="1" dirty="0"/>
              <a:t>Cubicle height creates private work </a:t>
            </a:r>
            <a:r>
              <a:rPr lang="en-CA" i="1" dirty="0" smtClean="0"/>
              <a:t>environment.</a:t>
            </a:r>
            <a:endParaRPr lang="en-CA" i="1" dirty="0"/>
          </a:p>
          <a:p>
            <a:pPr marL="457200" indent="-457200">
              <a:buFont typeface="+mj-lt"/>
              <a:buAutoNum type="arabicPeriod"/>
            </a:pPr>
            <a:endParaRPr lang="en-CA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Michael Song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2072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Design Satisfies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The room should be used for all activities outlined by the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 smtClean="0"/>
              <a:t>The modular furniture allows many layouts to serve many </a:t>
            </a:r>
            <a:r>
              <a:rPr lang="en-CA" i="1" dirty="0" smtClean="0"/>
              <a:t>purposes.</a:t>
            </a:r>
            <a:endParaRPr lang="en-CA" i="1" dirty="0" smtClean="0"/>
          </a:p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The room should accommodate all 20 staff </a:t>
            </a:r>
            <a:r>
              <a:rPr lang="en-CA" b="1" dirty="0" smtClean="0"/>
              <a:t>members either sitting or standing</a:t>
            </a:r>
            <a:endParaRPr lang="en-CA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 smtClean="0"/>
              <a:t>Table dimensions support 20 people.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 smtClean="0"/>
              <a:t>Space when furniture is stored is &gt; 45m^2.</a:t>
            </a:r>
            <a:endParaRPr lang="en-CA" i="1" dirty="0" smtClean="0"/>
          </a:p>
          <a:p>
            <a:pPr marL="251460" indent="-342900">
              <a:buFont typeface="+mj-lt"/>
              <a:buAutoNum type="arabicPeriod"/>
            </a:pPr>
            <a:r>
              <a:rPr lang="en-CA" b="1" dirty="0" smtClean="0"/>
              <a:t>The cost should not exceed the budget of $40 000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i="1" dirty="0" smtClean="0"/>
              <a:t>Furniture balances cost with </a:t>
            </a:r>
            <a:r>
              <a:rPr lang="en-CA" i="1" dirty="0" smtClean="0"/>
              <a:t>quality.</a:t>
            </a:r>
            <a:endParaRPr lang="en-CA" i="1" dirty="0" smtClean="0"/>
          </a:p>
          <a:p>
            <a:pPr marL="251460" indent="-342900">
              <a:buFont typeface="+mj-lt"/>
              <a:buAutoNum type="arabicPeriod"/>
            </a:pPr>
            <a:r>
              <a:rPr lang="en-CA" b="1" dirty="0" smtClean="0"/>
              <a:t>Office space should meet the Ontario Health and Safety Guidelines concerning Workspace Ergonomics</a:t>
            </a:r>
          </a:p>
          <a:p>
            <a:pPr marL="544068" lvl="1" indent="-342900">
              <a:buFont typeface="Arial" panose="020B0604020202020204" pitchFamily="34" charset="0"/>
              <a:buChar char="•"/>
            </a:pPr>
            <a:r>
              <a:rPr lang="en-CA" i="1" dirty="0" smtClean="0"/>
              <a:t>Cubicle dimensions and workspace furniture specifically chosen in regards to </a:t>
            </a:r>
            <a:r>
              <a:rPr lang="en-CA" i="1" dirty="0" smtClean="0"/>
              <a:t>OHSG.</a:t>
            </a:r>
            <a:endParaRPr lang="en-CA" i="1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Michael Song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766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ocean985.com/files/LED-bulb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90" b="92910" l="7520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12444"/>
            <a:ext cx="4656788" cy="371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5000" y="5619969"/>
            <a:ext cx="552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 pitchFamily="34" charset="0"/>
              </a:rPr>
              <a:t>Idle Power Usage: 59.4 Watts</a:t>
            </a:r>
          </a:p>
          <a:p>
            <a:r>
              <a:rPr lang="en-US" sz="2000" dirty="0">
                <a:cs typeface="Arial" pitchFamily="34" charset="0"/>
              </a:rPr>
              <a:t>Working Power Usage: 12.9 Kilowatt Hours</a:t>
            </a:r>
          </a:p>
        </p:txBody>
      </p:sp>
      <p:pic>
        <p:nvPicPr>
          <p:cNvPr id="1030" name="Picture 6" descr="http://i.telegraph.co.uk/multimedia/archive/02049/26_2049425i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750" y1="27500" x2="27750" y2="27500"/>
                        <a14:foregroundMark x1="45000" y1="20000" x2="51250" y2="34333"/>
                        <a14:foregroundMark x1="55750" y1="14000" x2="76500" y2="33000"/>
                        <a14:foregroundMark x1="27250" y1="33000" x2="39750" y2="60000"/>
                        <a14:foregroundMark x1="49250" y1="40167" x2="54250" y2="5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848" y="1295400"/>
            <a:ext cx="2637553" cy="39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owtoarena.com/wp-content/uploads/2011/08/low-cost-educational-iMac.jpg?6213a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70" y="1600201"/>
            <a:ext cx="4092678" cy="32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 Cycle Analysis:</a:t>
            </a:r>
            <a:br>
              <a:rPr lang="en-US" dirty="0" smtClean="0"/>
            </a:br>
            <a:r>
              <a:rPr lang="en-US" dirty="0" smtClean="0"/>
              <a:t>Making smart choices</a:t>
            </a:r>
            <a:endParaRPr lang="en-US" dirty="0"/>
          </a:p>
        </p:txBody>
      </p:sp>
      <p:pic>
        <p:nvPicPr>
          <p:cNvPr id="1026" name="Picture 2" descr="http://blogs.technet.com/resized-image.ashx/__size/640x0/__key/communityserver-blogs-components-weblogfiles/00-00-00-98-99/0552.DellXPS8700_5F00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16" y="1600200"/>
            <a:ext cx="5069757" cy="339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5001" y="5616714"/>
            <a:ext cx="468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Idle Power Usage: 37 Watts</a:t>
            </a:r>
          </a:p>
          <a:p>
            <a:r>
              <a:rPr lang="en-US" sz="2000" dirty="0"/>
              <a:t>Working Power Usage: 7.99 Kilowatt Hours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7000" y="1787012"/>
            <a:ext cx="396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Computers</a:t>
            </a:r>
          </a:p>
          <a:p>
            <a:pPr marL="914400" lvl="1" indent="-457200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/>
              <a:t>Arsenic-free display glass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Mercury-free LED display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BFR-free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PVC-free cords and cables</a:t>
            </a:r>
            <a:endParaRPr lang="en-US" sz="3200" dirty="0"/>
          </a:p>
          <a:p>
            <a:endParaRPr lang="en-US" sz="3200" dirty="0"/>
          </a:p>
          <a:p>
            <a:r>
              <a:rPr lang="en-US" sz="2400" i="1" dirty="0"/>
              <a:t>Light Bulbs</a:t>
            </a:r>
            <a:endParaRPr lang="en-US" sz="1200" i="1" dirty="0"/>
          </a:p>
          <a:p>
            <a:pPr marL="914400" lvl="1" indent="-457200">
              <a:spcBef>
                <a:spcPts val="600"/>
              </a:spcBef>
              <a:buFont typeface="Wingdings" pitchFamily="2" charset="2"/>
              <a:buChar char="ü"/>
            </a:pPr>
            <a:r>
              <a:rPr lang="en-US" dirty="0"/>
              <a:t>Mercury-free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Up to 85% less power usage </a:t>
            </a:r>
            <a:r>
              <a:rPr lang="en-US" sz="1200" dirty="0"/>
              <a:t>*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Last 20 times longer </a:t>
            </a:r>
            <a:r>
              <a:rPr lang="en-US" sz="1200" dirty="0"/>
              <a:t>*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dirty="0"/>
              <a:t>Easy to recycle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6603" y="6514322"/>
            <a:ext cx="337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As compared to incandescent light bulbs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5000" y="5232417"/>
            <a:ext cx="434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Power Consumption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1608137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bg1"/>
                </a:solidFill>
              </a:rPr>
              <a:t>9.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50365" y="6444857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 smtClean="0">
                <a:solidFill>
                  <a:schemeClr val="bg1"/>
                </a:solidFill>
              </a:rPr>
              <a:t>Anmol</a:t>
            </a:r>
            <a:r>
              <a:rPr lang="en-CA" dirty="0" smtClean="0">
                <a:solidFill>
                  <a:schemeClr val="bg1"/>
                </a:solidFill>
              </a:rPr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9055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" grpId="1"/>
      <p:bldP spid="10" grpId="0"/>
      <p:bldP spid="11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</TotalTime>
  <Words>680</Words>
  <Application>Microsoft Office PowerPoint</Application>
  <PresentationFormat>Widescreen</PresentationFormat>
  <Paragraphs>171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Retrospect</vt:lpstr>
      <vt:lpstr>Emmanuel College Room 107 Redesign</vt:lpstr>
      <vt:lpstr>Background, Context and Problem </vt:lpstr>
      <vt:lpstr>Functions and Objectives</vt:lpstr>
      <vt:lpstr>Credible Decision Making Methods</vt:lpstr>
      <vt:lpstr>PowerPoint Presentation</vt:lpstr>
      <vt:lpstr>Proposed Design Changes</vt:lpstr>
      <vt:lpstr>Design Satisfies Functions</vt:lpstr>
      <vt:lpstr>Design Satisfies Objectives</vt:lpstr>
      <vt:lpstr>Life Cycle Analysis: Making smart choices</vt:lpstr>
      <vt:lpstr>Economics Analysis: Balancing Cost, Comfort and Flexibility</vt:lpstr>
      <vt:lpstr>Human Factor Analysis: Physical – Proportions and Dimensions</vt:lpstr>
      <vt:lpstr>Human Factor Analysis: </vt:lpstr>
      <vt:lpstr>Human Factor Analysis: Psychological - Power to the Speaker</vt:lpstr>
      <vt:lpstr>Summary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Emmanuel College Room 107 Redesign</dc:title>
  <dc:creator>mike song</dc:creator>
  <cp:lastModifiedBy>mike song</cp:lastModifiedBy>
  <cp:revision>28</cp:revision>
  <dcterms:created xsi:type="dcterms:W3CDTF">2014-04-17T17:56:29Z</dcterms:created>
  <dcterms:modified xsi:type="dcterms:W3CDTF">2014-04-22T07:54:53Z</dcterms:modified>
</cp:coreProperties>
</file>